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16"/>
  </p:notesMasterIdLst>
  <p:sldIdLst>
    <p:sldId id="401" r:id="rId5"/>
    <p:sldId id="410" r:id="rId6"/>
    <p:sldId id="413" r:id="rId7"/>
    <p:sldId id="415" r:id="rId8"/>
    <p:sldId id="414" r:id="rId9"/>
    <p:sldId id="416" r:id="rId10"/>
    <p:sldId id="419" r:id="rId11"/>
    <p:sldId id="420" r:id="rId12"/>
    <p:sldId id="418" r:id="rId13"/>
    <p:sldId id="409" r:id="rId14"/>
    <p:sldId id="41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98A0"/>
    <a:srgbClr val="E75B1C"/>
    <a:srgbClr val="85B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208" autoAdjust="0"/>
  </p:normalViewPr>
  <p:slideViewPr>
    <p:cSldViewPr snapToGrid="0">
      <p:cViewPr varScale="1">
        <p:scale>
          <a:sx n="83" d="100"/>
          <a:sy n="83" d="100"/>
        </p:scale>
        <p:origin x="45" y="561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Holmes" userId="8e8ec5d19868f340" providerId="LiveId" clId="{7F23CADF-E303-409D-ABFD-82D0B943CC2D}"/>
    <pc:docChg chg="custSel delSld modSld">
      <pc:chgData name="Kim Holmes" userId="8e8ec5d19868f340" providerId="LiveId" clId="{7F23CADF-E303-409D-ABFD-82D0B943CC2D}" dt="2021-01-22T04:24:34.075" v="69" actId="1076"/>
      <pc:docMkLst>
        <pc:docMk/>
      </pc:docMkLst>
      <pc:sldChg chg="addSp delSp modSp mod">
        <pc:chgData name="Kim Holmes" userId="8e8ec5d19868f340" providerId="LiveId" clId="{7F23CADF-E303-409D-ABFD-82D0B943CC2D}" dt="2021-01-22T04:24:34.075" v="69" actId="1076"/>
        <pc:sldMkLst>
          <pc:docMk/>
          <pc:sldMk cId="2420767862" sldId="409"/>
        </pc:sldMkLst>
        <pc:spChg chg="add del mod">
          <ac:chgData name="Kim Holmes" userId="8e8ec5d19868f340" providerId="LiveId" clId="{7F23CADF-E303-409D-ABFD-82D0B943CC2D}" dt="2021-01-22T04:18:06.166" v="8" actId="21"/>
          <ac:spMkLst>
            <pc:docMk/>
            <pc:sldMk cId="2420767862" sldId="409"/>
            <ac:spMk id="3" creationId="{4E06A027-3294-42A0-BE41-B1E09B314826}"/>
          </ac:spMkLst>
        </pc:spChg>
        <pc:spChg chg="mod">
          <ac:chgData name="Kim Holmes" userId="8e8ec5d19868f340" providerId="LiveId" clId="{7F23CADF-E303-409D-ABFD-82D0B943CC2D}" dt="2021-01-22T04:18:19.063" v="26" actId="20577"/>
          <ac:spMkLst>
            <pc:docMk/>
            <pc:sldMk cId="2420767862" sldId="409"/>
            <ac:spMk id="5" creationId="{BCDB3C5E-E520-4B9D-8574-178AD4C9F286}"/>
          </ac:spMkLst>
        </pc:spChg>
        <pc:spChg chg="add del mod">
          <ac:chgData name="Kim Holmes" userId="8e8ec5d19868f340" providerId="LiveId" clId="{7F23CADF-E303-409D-ABFD-82D0B943CC2D}" dt="2021-01-22T04:18:09.284" v="9" actId="21"/>
          <ac:spMkLst>
            <pc:docMk/>
            <pc:sldMk cId="2420767862" sldId="409"/>
            <ac:spMk id="7" creationId="{B47597C0-90D8-4576-AA77-043007DC506D}"/>
          </ac:spMkLst>
        </pc:spChg>
        <pc:spChg chg="mod">
          <ac:chgData name="Kim Holmes" userId="8e8ec5d19868f340" providerId="LiveId" clId="{7F23CADF-E303-409D-ABFD-82D0B943CC2D}" dt="2021-01-22T04:18:24.975" v="39" actId="6549"/>
          <ac:spMkLst>
            <pc:docMk/>
            <pc:sldMk cId="2420767862" sldId="409"/>
            <ac:spMk id="10" creationId="{4C8B0F30-95FD-437A-9D9B-F937C36E9C85}"/>
          </ac:spMkLst>
        </pc:spChg>
        <pc:spChg chg="mod">
          <ac:chgData name="Kim Holmes" userId="8e8ec5d19868f340" providerId="LiveId" clId="{7F23CADF-E303-409D-ABFD-82D0B943CC2D}" dt="2021-01-22T04:18:28.501" v="47" actId="20577"/>
          <ac:spMkLst>
            <pc:docMk/>
            <pc:sldMk cId="2420767862" sldId="409"/>
            <ac:spMk id="11" creationId="{161A06CA-0B70-4C53-BE9B-665816B036B6}"/>
          </ac:spMkLst>
        </pc:spChg>
        <pc:picChg chg="add mod">
          <ac:chgData name="Kim Holmes" userId="8e8ec5d19868f340" providerId="LiveId" clId="{7F23CADF-E303-409D-ABFD-82D0B943CC2D}" dt="2021-01-22T04:23:13.157" v="50" actId="1076"/>
          <ac:picMkLst>
            <pc:docMk/>
            <pc:sldMk cId="2420767862" sldId="409"/>
            <ac:picMk id="9" creationId="{250C43FF-997D-4D41-9947-36E226AB9B15}"/>
          </ac:picMkLst>
        </pc:picChg>
        <pc:picChg chg="add mod">
          <ac:chgData name="Kim Holmes" userId="8e8ec5d19868f340" providerId="LiveId" clId="{7F23CADF-E303-409D-ABFD-82D0B943CC2D}" dt="2021-01-22T04:23:31.108" v="54" actId="1076"/>
          <ac:picMkLst>
            <pc:docMk/>
            <pc:sldMk cId="2420767862" sldId="409"/>
            <ac:picMk id="13" creationId="{182B4271-5A0B-4B77-B3C0-D984E0DBE5AA}"/>
          </ac:picMkLst>
        </pc:picChg>
        <pc:picChg chg="add mod">
          <ac:chgData name="Kim Holmes" userId="8e8ec5d19868f340" providerId="LiveId" clId="{7F23CADF-E303-409D-ABFD-82D0B943CC2D}" dt="2021-01-22T04:23:47.927" v="59" actId="1076"/>
          <ac:picMkLst>
            <pc:docMk/>
            <pc:sldMk cId="2420767862" sldId="409"/>
            <ac:picMk id="15" creationId="{4AB6134B-D480-48E3-A2DD-F0D7CC0A5122}"/>
          </ac:picMkLst>
        </pc:picChg>
        <pc:picChg chg="add mod">
          <ac:chgData name="Kim Holmes" userId="8e8ec5d19868f340" providerId="LiveId" clId="{7F23CADF-E303-409D-ABFD-82D0B943CC2D}" dt="2021-01-22T04:24:15.551" v="64" actId="1076"/>
          <ac:picMkLst>
            <pc:docMk/>
            <pc:sldMk cId="2420767862" sldId="409"/>
            <ac:picMk id="17" creationId="{02A0380A-81F0-4CE1-8CB4-FE1EC2D3A9D7}"/>
          </ac:picMkLst>
        </pc:picChg>
        <pc:picChg chg="add mod">
          <ac:chgData name="Kim Holmes" userId="8e8ec5d19868f340" providerId="LiveId" clId="{7F23CADF-E303-409D-ABFD-82D0B943CC2D}" dt="2021-01-22T04:24:34.075" v="69" actId="1076"/>
          <ac:picMkLst>
            <pc:docMk/>
            <pc:sldMk cId="2420767862" sldId="409"/>
            <ac:picMk id="19" creationId="{9C79692F-686E-427C-AD00-ED94E9338B0B}"/>
          </ac:picMkLst>
        </pc:picChg>
        <pc:picChg chg="del">
          <ac:chgData name="Kim Holmes" userId="8e8ec5d19868f340" providerId="LiveId" clId="{7F23CADF-E303-409D-ABFD-82D0B943CC2D}" dt="2021-01-22T04:18:00.828" v="6" actId="21"/>
          <ac:picMkLst>
            <pc:docMk/>
            <pc:sldMk cId="2420767862" sldId="409"/>
            <ac:picMk id="21" creationId="{C0AA5E5B-9A0B-4837-9008-6B83089C194E}"/>
          </ac:picMkLst>
        </pc:picChg>
        <pc:picChg chg="del">
          <ac:chgData name="Kim Holmes" userId="8e8ec5d19868f340" providerId="LiveId" clId="{7F23CADF-E303-409D-ABFD-82D0B943CC2D}" dt="2021-01-22T04:18:03.713" v="7" actId="21"/>
          <ac:picMkLst>
            <pc:docMk/>
            <pc:sldMk cId="2420767862" sldId="409"/>
            <ac:picMk id="23" creationId="{D98BD80F-ADD8-4A4B-93EA-5B25442FD2F9}"/>
          </ac:picMkLst>
        </pc:picChg>
      </pc:sldChg>
      <pc:sldChg chg="addSp modSp mod">
        <pc:chgData name="Kim Holmes" userId="8e8ec5d19868f340" providerId="LiveId" clId="{7F23CADF-E303-409D-ABFD-82D0B943CC2D}" dt="2021-01-22T03:42:33.444" v="4" actId="1076"/>
        <pc:sldMkLst>
          <pc:docMk/>
          <pc:sldMk cId="1264050865" sldId="413"/>
        </pc:sldMkLst>
        <pc:spChg chg="add mod">
          <ac:chgData name="Kim Holmes" userId="8e8ec5d19868f340" providerId="LiveId" clId="{7F23CADF-E303-409D-ABFD-82D0B943CC2D}" dt="2021-01-22T03:42:33.444" v="4" actId="1076"/>
          <ac:spMkLst>
            <pc:docMk/>
            <pc:sldMk cId="1264050865" sldId="413"/>
            <ac:spMk id="10" creationId="{563D4224-F9F5-4976-A323-ABD679BBDA5B}"/>
          </ac:spMkLst>
        </pc:spChg>
      </pc:sldChg>
      <pc:sldChg chg="del">
        <pc:chgData name="Kim Holmes" userId="8e8ec5d19868f340" providerId="LiveId" clId="{7F23CADF-E303-409D-ABFD-82D0B943CC2D}" dt="2021-01-22T03:42:49.753" v="5" actId="47"/>
        <pc:sldMkLst>
          <pc:docMk/>
          <pc:sldMk cId="173566844" sldId="4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Artist Working With     Memory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Kim Holmes </a:t>
            </a: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A6E381-7CDD-4999-B9C7-CD31E749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B3C5E-E520-4B9D-8574-178AD4C9F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Kim Holmes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C8B0F30-95FD-437A-9D9B-F937C36E9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1A06CA-0B70-4C53-BE9B-665816B036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C43FF-997D-4D41-9947-36E226AB9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276" y="187965"/>
            <a:ext cx="2495739" cy="2710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2B4271-5A0B-4B77-B3C0-D984E0DB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091" y="187965"/>
            <a:ext cx="2733064" cy="2723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B6134B-D480-48E3-A2DD-F0D7CC0A5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015" y="1224949"/>
            <a:ext cx="2931878" cy="29389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A0380A-81F0-4CE1-8CB4-FE1EC2D3A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753" y="3756343"/>
            <a:ext cx="2891274" cy="3018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79692F-686E-427C-AD00-ED94E9338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061" y="3810536"/>
            <a:ext cx="3024222" cy="305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67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58A88-2377-4555-9647-35EECA48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1D6F4-BDE1-42C5-891A-AE9DFAE5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5F80A-43E2-437D-BDF0-7B957F16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EE2C2B-952E-4AFA-AF73-8EB8A86A45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1400" y="33008"/>
            <a:ext cx="4434840" cy="1188720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Citation page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9D235F-117A-4A05-9A6C-EBCCA5C7E255}"/>
              </a:ext>
            </a:extLst>
          </p:cNvPr>
          <p:cNvSpPr txBox="1"/>
          <p:nvPr/>
        </p:nvSpPr>
        <p:spPr>
          <a:xfrm>
            <a:off x="366978" y="62736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https://mizmaude.wordpress.com/2017/05/12/art-of-the-week-cecily-browns-the-rivers-tent-is-broken-tells-you-stories/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E267C-B206-43D1-89F4-155D6C1B48D7}"/>
              </a:ext>
            </a:extLst>
          </p:cNvPr>
          <p:cNvSpPr txBox="1"/>
          <p:nvPr/>
        </p:nvSpPr>
        <p:spPr>
          <a:xfrm>
            <a:off x="366978" y="99188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https://www.sothebys.com/en/artists/cecily-brown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C5E39D-4CEC-4590-A4E3-EF3BD0767048}"/>
              </a:ext>
            </a:extLst>
          </p:cNvPr>
          <p:cNvSpPr txBox="1"/>
          <p:nvPr/>
        </p:nvSpPr>
        <p:spPr>
          <a:xfrm>
            <a:off x="366978" y="122172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https://gagosian.com/quarterly/2014/10/22/cecily-brown-turin/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35447E-AF1D-4BF3-9E64-154CA39B1438}"/>
              </a:ext>
            </a:extLst>
          </p:cNvPr>
          <p:cNvSpPr txBox="1"/>
          <p:nvPr/>
        </p:nvSpPr>
        <p:spPr>
          <a:xfrm>
            <a:off x="366978" y="144063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https://www.sothebys.com/en/artists/cecily-brown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304F98-83DB-442A-AA5F-5DA747AC1FA6}"/>
              </a:ext>
            </a:extLst>
          </p:cNvPr>
          <p:cNvSpPr txBox="1"/>
          <p:nvPr/>
        </p:nvSpPr>
        <p:spPr>
          <a:xfrm>
            <a:off x="366978" y="164316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https://www.artsy.net/artwork/cecily-brown-the-girl-and-goat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AD270E-FA87-4C4B-B464-B8279ED23A86}"/>
              </a:ext>
            </a:extLst>
          </p:cNvPr>
          <p:cNvSpPr txBox="1"/>
          <p:nvPr/>
        </p:nvSpPr>
        <p:spPr>
          <a:xfrm>
            <a:off x="366978" y="188938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https://www.editioncopenhagen.com/1194/anna-bjerger_original_prints_and_lithographs_for_sale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18C3A9-7CDD-4C2C-AAF8-27FF1D45E666}"/>
              </a:ext>
            </a:extLst>
          </p:cNvPr>
          <p:cNvSpPr txBox="1"/>
          <p:nvPr/>
        </p:nvSpPr>
        <p:spPr>
          <a:xfrm>
            <a:off x="366978" y="221300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https://www.artsy.net/article/artsy-editorial-these-20-female-artists-are-pushing-figurative-painting-forward</a:t>
            </a:r>
          </a:p>
        </p:txBody>
      </p:sp>
    </p:spTree>
    <p:extLst>
      <p:ext uri="{BB962C8B-B14F-4D97-AF65-F5344CB8AC3E}">
        <p14:creationId xmlns:p14="http://schemas.microsoft.com/office/powerpoint/2010/main" val="300786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D1AFEC0-C3BA-4EE0-BCFF-4709432A87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7" r="1087"/>
          <a:stretch/>
        </p:blipFill>
        <p:spPr>
          <a:xfrm>
            <a:off x="-9153" y="0"/>
            <a:ext cx="6105136" cy="624078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11B9823-9FE6-4327-89FD-777E0EE266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389" r="3389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583075-73E0-4DF8-98FA-DAC7AC49D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56" y="4135429"/>
            <a:ext cx="6108192" cy="1463040"/>
          </a:xfrm>
        </p:spPr>
        <p:txBody>
          <a:bodyPr/>
          <a:lstStyle/>
          <a:p>
            <a:r>
              <a:rPr lang="en-CA" dirty="0"/>
              <a:t>Cecily Brown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2AA2FF-DFC7-42DD-80BE-92450FD75A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0" i="1" dirty="0">
                <a:solidFill>
                  <a:srgbClr val="222222"/>
                </a:solidFill>
                <a:effectLst/>
                <a:latin typeface="Minion"/>
              </a:rPr>
              <a:t>The place I’m interested in is where the mind goes when it’s trying to make up for what isn’t there.</a:t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Minion"/>
              </a:rPr>
              <a:t>—Cecily Brown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0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8A90B59-57C8-471B-88F9-7ED749D5A1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248" y="2011362"/>
            <a:ext cx="5216960" cy="4501121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F34F5D9-63FC-4516-B68B-5FEC0E59AB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7794" y="2011361"/>
            <a:ext cx="5192288" cy="450112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11B1B-B178-46AD-8A48-82777DF5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03758-24DD-4313-A645-91F90A82A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6F7F8-D618-420D-B7FD-22F87129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3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146043-6936-4A6A-91A4-B189C5968C58}"/>
              </a:ext>
            </a:extLst>
          </p:cNvPr>
          <p:cNvSpPr txBox="1"/>
          <p:nvPr/>
        </p:nvSpPr>
        <p:spPr>
          <a:xfrm>
            <a:off x="6653070" y="39187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Title: Girl on a Swing #2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Medium: oil on linen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Dimensions: 78 x 90 in. (198.12 x 228.6 cm)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E81FE9-C37A-4CAA-863D-26C3461B2C47}"/>
              </a:ext>
            </a:extLst>
          </p:cNvPr>
          <p:cNvSpPr txBox="1"/>
          <p:nvPr/>
        </p:nvSpPr>
        <p:spPr>
          <a:xfrm>
            <a:off x="592267" y="391873"/>
            <a:ext cx="62972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Title: Girl on a Swing, 2004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Medium: oil on linen</a:t>
            </a:r>
          </a:p>
          <a:p>
            <a:endParaRPr lang="en-US" dirty="0"/>
          </a:p>
          <a:p>
            <a:r>
              <a:rPr lang="en-US" dirty="0"/>
              <a:t>Dimensions: 182.88 × 243.84 cm (72 × 96 in.)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D4224-F9F5-4976-A323-ABD679BBDA5B}"/>
              </a:ext>
            </a:extLst>
          </p:cNvPr>
          <p:cNvSpPr txBox="1"/>
          <p:nvPr/>
        </p:nvSpPr>
        <p:spPr>
          <a:xfrm>
            <a:off x="4280141" y="58640"/>
            <a:ext cx="20919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</a:t>
            </a:r>
            <a:r>
              <a:rPr lang="en-US" sz="1000" dirty="0"/>
              <a:t>The whole figurative/abstract thing is about not wanting to name something, not pin it down. I’ve never wanted to let go of the figure, but it keeps wanting to disappear. It’s always a fight to hold on.”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1264050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3E0041A-96C2-43EF-A890-1B4FF1025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684" y="1581507"/>
            <a:ext cx="4714313" cy="513996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3346E-6044-4C3A-8A8C-36A496CE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16EDB-0140-429C-9B16-F2CC26C8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59100-92E1-4212-88C0-B46269D9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F6D5D96-F04F-479A-A146-ACD1419E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495" y="390497"/>
            <a:ext cx="3676291" cy="1259934"/>
          </a:xfrm>
        </p:spPr>
        <p:txBody>
          <a:bodyPr>
            <a:normAutofit fontScale="90000"/>
          </a:bodyPr>
          <a:lstStyle/>
          <a:p>
            <a:r>
              <a:rPr lang="en-US" sz="1800" dirty="0">
                <a:latin typeface="+mn-lt"/>
              </a:rPr>
              <a:t>Title: The Girl and Goat, 2013-2014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Medium: Oil on linen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Dimensions: 97 × 89 in 246.4 × 226.1 cm</a:t>
            </a:r>
            <a:br>
              <a:rPr lang="en-CA" dirty="0"/>
            </a:br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842480-4C23-4B09-9FDB-F1886B559A30}"/>
              </a:ext>
            </a:extLst>
          </p:cNvPr>
          <p:cNvSpPr txBox="1"/>
          <p:nvPr/>
        </p:nvSpPr>
        <p:spPr>
          <a:xfrm>
            <a:off x="462715" y="207609"/>
            <a:ext cx="54812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Title: Breathless Noon, 2014,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Medium: oil on linen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Dimensions: 83 × 67 inches (210.8 × 170.2 cm).</a:t>
            </a:r>
            <a:endParaRPr lang="en-CA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FDD048-CE32-42C4-8DA8-9CC2ED06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5" y="1581509"/>
            <a:ext cx="4159089" cy="51399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80DC1E-59D5-4D41-A321-CC3A671E8F35}"/>
              </a:ext>
            </a:extLst>
          </p:cNvPr>
          <p:cNvSpPr txBox="1"/>
          <p:nvPr/>
        </p:nvSpPr>
        <p:spPr>
          <a:xfrm>
            <a:off x="4743847" y="2417443"/>
            <a:ext cx="215660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4E98A0"/>
                </a:solidFill>
              </a:rPr>
              <a:t>CECILY BROWN’S WORK CONFRONTS A VARIETY OF CONTENT WITH DEEP INSIGHT INTO THE SURROUNDING REALITY AND THROUGH AN INTIMATE MEDITATION, A PSYCHOLOGICAL AND INTROSPECTIVE ATTITUDE TOWARD THE HUMAN SOUL.</a:t>
            </a:r>
          </a:p>
          <a:p>
            <a:endParaRPr lang="en-US" sz="1400" b="1" dirty="0">
              <a:solidFill>
                <a:srgbClr val="4E98A0"/>
              </a:solidFill>
            </a:endParaRPr>
          </a:p>
          <a:p>
            <a:r>
              <a:rPr lang="en-US" sz="1400" b="1" dirty="0">
                <a:solidFill>
                  <a:srgbClr val="4E98A0"/>
                </a:solidFill>
              </a:rPr>
              <a:t>Danilo </a:t>
            </a:r>
            <a:r>
              <a:rPr lang="en-US" sz="1400" b="1" dirty="0" err="1">
                <a:solidFill>
                  <a:srgbClr val="4E98A0"/>
                </a:solidFill>
              </a:rPr>
              <a:t>Eccher</a:t>
            </a:r>
            <a:endParaRPr lang="en-CA" sz="1400" b="1" dirty="0">
              <a:solidFill>
                <a:srgbClr val="4E98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4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4E78C-E033-4023-9CF8-F1538DDC7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D72AF-6774-43BE-B0D6-DA4246D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27A93-C392-4A17-9974-A32E77D8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AD98A2-B8D3-44C9-AD19-1CBF37BAA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955" y="376956"/>
            <a:ext cx="5903073" cy="6064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D18BAD-5675-487B-8386-830D6B32AE1B}"/>
              </a:ext>
            </a:extLst>
          </p:cNvPr>
          <p:cNvSpPr txBox="1"/>
          <p:nvPr/>
        </p:nvSpPr>
        <p:spPr>
          <a:xfrm>
            <a:off x="1609996" y="2617473"/>
            <a:ext cx="3051144" cy="162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92C2E"/>
                </a:solidFill>
                <a:effectLst/>
                <a:latin typeface="Raleway"/>
              </a:rPr>
              <a:t>“The river’s tent is broken: the last fingers of leaf Clutch and sink into the wet bank. The wind Crosses the brown land, unheard. The nymphs are departed.”</a:t>
            </a:r>
            <a:endParaRPr lang="en-CA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CD057-7B7E-4E78-A8B5-3274AAE34994}"/>
              </a:ext>
            </a:extLst>
          </p:cNvPr>
          <p:cNvSpPr txBox="1"/>
          <p:nvPr/>
        </p:nvSpPr>
        <p:spPr>
          <a:xfrm>
            <a:off x="121577" y="4551583"/>
            <a:ext cx="55721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'The Fire Sermon' is the third section of T. S. Eliot's ground-breaking 1922 poem The Waste Land. Its title is chiefly a reference to the Buddhist Fire Sermon, which encourages the individual to liberate himself (or herself) from suffering through detachment from the five senses and the conscious mind.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232A5C-AB09-4DA6-A3B3-A9AEC475143E}"/>
              </a:ext>
            </a:extLst>
          </p:cNvPr>
          <p:cNvSpPr txBox="1"/>
          <p:nvPr/>
        </p:nvSpPr>
        <p:spPr>
          <a:xfrm>
            <a:off x="294737" y="706254"/>
            <a:ext cx="61563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Title: The river’s tent is broken, 2014, </a:t>
            </a:r>
          </a:p>
          <a:p>
            <a:br>
              <a:rPr lang="en-US" dirty="0"/>
            </a:br>
            <a:r>
              <a:rPr lang="en-US" dirty="0"/>
              <a:t>Medium: oil on linen,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Dimensions: 67 × 65 inches (170.2 × 165.1 cm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7665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CA1060C-B19B-4EA3-AF2D-101CF2F7C0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5235" b="15235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860A21B-7701-451F-8B9E-0DE8BB30C3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208" r="2208"/>
          <a:stretch/>
        </p:blipFill>
        <p:spPr>
          <a:xfrm>
            <a:off x="6355502" y="211465"/>
            <a:ext cx="4941484" cy="387736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3D93B9-B119-4AFC-95AF-C7AB5EAF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Anna </a:t>
            </a:r>
            <a:r>
              <a:rPr lang="en-CA" dirty="0" err="1"/>
              <a:t>Bjerger</a:t>
            </a:r>
            <a:br>
              <a:rPr lang="en-CA" dirty="0"/>
            </a:br>
            <a:endParaRPr lang="en-CA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B6ADA2A-E26F-4DC2-8F1B-118AF3B100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545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B9ED-C4D1-4EC0-8C16-3FFFB49F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051CEF-B6F6-4FF0-ACD1-3B659431E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0611" y="66159"/>
            <a:ext cx="5078082" cy="66495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FCD95-A6C1-4336-828F-95406430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FB3A2-6FEB-476A-99C9-56EF644A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10051-B81E-4E0F-90FB-F2494000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BC590-8ADB-4C0E-973D-ACE3ADCE0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7" y="136525"/>
            <a:ext cx="5305046" cy="6584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98F8E2-45C5-4F56-B024-A0587E60716B}"/>
              </a:ext>
            </a:extLst>
          </p:cNvPr>
          <p:cNvSpPr txBox="1"/>
          <p:nvPr/>
        </p:nvSpPr>
        <p:spPr>
          <a:xfrm>
            <a:off x="5345633" y="66159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/>
              <a:t>Title: </a:t>
            </a:r>
            <a:r>
              <a:rPr lang="en-CA" dirty="0"/>
              <a:t>Negative</a:t>
            </a:r>
          </a:p>
          <a:p>
            <a:r>
              <a:rPr lang="en-CA" dirty="0"/>
              <a:t>(2016)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4DEB22-86CE-4967-8F29-9208FD9807D5}"/>
              </a:ext>
            </a:extLst>
          </p:cNvPr>
          <p:cNvSpPr txBox="1"/>
          <p:nvPr/>
        </p:nvSpPr>
        <p:spPr>
          <a:xfrm>
            <a:off x="5401936" y="5169155"/>
            <a:ext cx="17395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Title: Halo(</a:t>
            </a:r>
            <a:r>
              <a:rPr lang="en-CA" sz="1600" b="0" i="0" dirty="0">
                <a:effectLst/>
              </a:rPr>
              <a:t>2015) </a:t>
            </a:r>
            <a:br>
              <a:rPr lang="en-CA" sz="1600" b="0" i="0" dirty="0">
                <a:effectLst/>
              </a:rPr>
            </a:br>
            <a:r>
              <a:rPr lang="en-CA" sz="1600" b="0" i="0" dirty="0">
                <a:effectLst/>
              </a:rPr>
              <a:t>Medium: oil on aluminum, </a:t>
            </a:r>
            <a:br>
              <a:rPr lang="en-CA" sz="1600" b="0" i="0" dirty="0">
                <a:effectLst/>
              </a:rPr>
            </a:br>
            <a:r>
              <a:rPr lang="en-US" sz="1600" dirty="0"/>
              <a:t>Dimensions: </a:t>
            </a:r>
            <a:r>
              <a:rPr lang="en-CA" sz="1600" b="0" i="0" dirty="0">
                <a:effectLst/>
              </a:rPr>
              <a:t>50 x 40 cm</a:t>
            </a:r>
            <a:endParaRPr lang="en-CA" sz="1600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31A66DA-4B35-4409-B68C-7110402236FE}"/>
              </a:ext>
            </a:extLst>
          </p:cNvPr>
          <p:cNvSpPr/>
          <p:nvPr/>
        </p:nvSpPr>
        <p:spPr>
          <a:xfrm>
            <a:off x="6096000" y="4721525"/>
            <a:ext cx="845389" cy="29329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751BEB-F6B1-40E7-8937-20DB34393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457257" y="733350"/>
            <a:ext cx="865707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2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B86FCA-C17E-4849-B0A2-D18B296F5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84" y="1870613"/>
            <a:ext cx="5705857" cy="44857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ADC1B-833B-4B19-8F1B-A1E4CFCE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23D36-2B46-4E17-990A-46E43496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93850-9D9F-40D2-998C-FE27C846D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A840E-59F3-40E4-A46E-AD816662FBBD}"/>
              </a:ext>
            </a:extLst>
          </p:cNvPr>
          <p:cNvSpPr txBox="1"/>
          <p:nvPr/>
        </p:nvSpPr>
        <p:spPr>
          <a:xfrm>
            <a:off x="136584" y="235065"/>
            <a:ext cx="2791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Title: Giant (2017)</a:t>
            </a:r>
            <a:br>
              <a:rPr lang="en-CA" sz="1600" dirty="0"/>
            </a:br>
            <a:br>
              <a:rPr lang="en-CA" sz="1600" dirty="0"/>
            </a:br>
            <a:r>
              <a:rPr lang="en-CA" sz="1600" dirty="0"/>
              <a:t>Medium: Oil on aluminum </a:t>
            </a:r>
            <a:br>
              <a:rPr lang="en-CA" sz="1600" dirty="0"/>
            </a:br>
            <a:br>
              <a:rPr lang="en-CA" sz="1600" dirty="0"/>
            </a:br>
            <a:r>
              <a:rPr lang="en-CA" sz="1600" dirty="0"/>
              <a:t>Dimensions: 105 x130 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AA9C1C-2E30-41B4-8F7F-CE835ED4E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638" y="1870613"/>
            <a:ext cx="6003087" cy="44799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49FA9E-5C18-4349-8869-E30691F1F2AB}"/>
              </a:ext>
            </a:extLst>
          </p:cNvPr>
          <p:cNvSpPr txBox="1"/>
          <p:nvPr/>
        </p:nvSpPr>
        <p:spPr>
          <a:xfrm>
            <a:off x="6033638" y="235065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Title: Trek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Medium: Oil on aluminum 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Dimensions: 90 x120 cm</a:t>
            </a:r>
          </a:p>
        </p:txBody>
      </p:sp>
    </p:spTree>
    <p:extLst>
      <p:ext uri="{BB962C8B-B14F-4D97-AF65-F5344CB8AC3E}">
        <p14:creationId xmlns:p14="http://schemas.microsoft.com/office/powerpoint/2010/main" val="3940462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C56-8E56-4646-B2BB-F1408E7F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682" y="365125"/>
            <a:ext cx="1094117" cy="132556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EF065-6C7D-436C-9479-831D12F3C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0CFA4-B56A-48C8-A958-0E3EE837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CD0A5-2166-435E-BE21-F64BDAAD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9</a:t>
            </a:fld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98333E5-33D9-479E-9C77-3FFE2AC4BE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7310" y="1179993"/>
            <a:ext cx="11281296" cy="5502763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D4FA087-8DFC-4406-A456-8A538D3F8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095" y="89079"/>
            <a:ext cx="4937760" cy="141732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CA" sz="1600" dirty="0"/>
            </a:br>
            <a:r>
              <a:rPr lang="en-CA" sz="1600" dirty="0"/>
              <a:t>Title: </a:t>
            </a:r>
            <a:r>
              <a:rPr lang="en-CA" sz="1600" b="0" i="0" dirty="0">
                <a:effectLst/>
              </a:rPr>
              <a:t>Nightfall, 2020</a:t>
            </a:r>
            <a:br>
              <a:rPr lang="en-CA" sz="1600" dirty="0"/>
            </a:br>
            <a:r>
              <a:rPr lang="en-CA" sz="1600" dirty="0"/>
              <a:t>Medium: </a:t>
            </a:r>
            <a:r>
              <a:rPr lang="en-CA" sz="1600" b="0" i="0" dirty="0">
                <a:effectLst/>
              </a:rPr>
              <a:t>Oil on aluminium, </a:t>
            </a:r>
            <a:br>
              <a:rPr lang="en-CA" sz="1600" b="0" i="0" dirty="0">
                <a:effectLst/>
              </a:rPr>
            </a:br>
            <a:r>
              <a:rPr lang="en-US" sz="1600" dirty="0"/>
              <a:t>Dimensions: </a:t>
            </a:r>
            <a:r>
              <a:rPr lang="en-CA" sz="1600" b="0" i="0" dirty="0">
                <a:effectLst/>
              </a:rPr>
              <a:t>154 cm x 309 cm, ABM-20-005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885439983"/>
      </p:ext>
    </p:extLst>
  </p:cSld>
  <p:clrMapOvr>
    <a:masterClrMapping/>
  </p:clrMapOvr>
</p:sld>
</file>

<file path=ppt/theme/theme1.xml><?xml version="1.0" encoding="utf-8"?>
<a:theme xmlns:a="http://schemas.openxmlformats.org/drawingml/2006/main" name="Brush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Brush presentation</Template>
  <TotalTime>165</TotalTime>
  <Words>559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Elephant</vt:lpstr>
      <vt:lpstr>Minion</vt:lpstr>
      <vt:lpstr>Raleway</vt:lpstr>
      <vt:lpstr>Brush</vt:lpstr>
      <vt:lpstr>Artist Working With     Memory</vt:lpstr>
      <vt:lpstr>Cecily Brown</vt:lpstr>
      <vt:lpstr>PowerPoint Presentation</vt:lpstr>
      <vt:lpstr>Title: The Girl and Goat, 2013-2014  Medium: Oil on linen  Dimensions: 97 × 89 in 246.4 × 226.1 cm </vt:lpstr>
      <vt:lpstr>PowerPoint Presentation</vt:lpstr>
      <vt:lpstr>Anna Bjerger </vt:lpstr>
      <vt:lpstr>PowerPoint Presentation</vt:lpstr>
      <vt:lpstr>PowerPoint Presentation</vt:lpstr>
      <vt:lpstr>PowerPoint Presentation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Artist Working With     Memory</dc:title>
  <dc:creator>Kim Holmes</dc:creator>
  <cp:lastModifiedBy>Kim Holmes</cp:lastModifiedBy>
  <cp:revision>12</cp:revision>
  <dcterms:created xsi:type="dcterms:W3CDTF">2021-01-19T04:35:07Z</dcterms:created>
  <dcterms:modified xsi:type="dcterms:W3CDTF">2021-01-22T04:24:39Z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